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FE65B-D197-4EAE-8595-03FBBC661E7D}" type="datetimeFigureOut">
              <a:rPr lang="en-US" smtClean="0"/>
              <a:pPr/>
              <a:t>3/7/2022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8167F-0B0F-4D3D-A6F2-6B4CB0844E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19400" y="685800"/>
            <a:ext cx="36991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বিষয়- উৎপ্রেক্ষা  অলংকার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38400" y="1447800"/>
            <a:ext cx="46698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PRESENTED FOR BNGH- 2ND SEM 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DR. PROKASH BISWAS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ASSISTANT PROFESSOR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DEPARTMENT OF BENGALI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Kalpurush" pitchFamily="2" charset="0"/>
                <a:cs typeface="Kalpurush" pitchFamily="2" charset="0"/>
              </a:rPr>
              <a:t> AMMT COLLEGE</a:t>
            </a:r>
            <a:endParaRPr lang="en-US" sz="2400" dirty="0">
              <a:solidFill>
                <a:srgbClr val="FF0000"/>
              </a:solidFill>
              <a:latin typeface="Kalpurush" pitchFamily="2" charset="0"/>
              <a:cs typeface="Kalpurush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114800"/>
            <a:ext cx="91439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সংজ্ঞা – </a:t>
            </a:r>
            <a:endParaRPr lang="bn-BD" sz="2400" dirty="0" smtClean="0"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just"/>
            <a:r>
              <a:rPr lang="bn-BD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        </a:t>
            </a:r>
            <a:r>
              <a:rPr lang="en-US" sz="2400" dirty="0" err="1" smtClean="0">
                <a:latin typeface="Kalpurush" panose="02000600000000000000" pitchFamily="2" charset="0"/>
                <a:cs typeface="Kalpurush" panose="02000600000000000000" pitchFamily="2" charset="0"/>
              </a:rPr>
              <a:t>অর্থালংকারের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 একটি 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গুরুত্বপূর্ণ বিভাগ উৎপ্রেক্ষা 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অলংকার। উৎপ্রেক্ষা মানে প্রবল সংশয়। প্রবল সাদৃশ্যের 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জন্য 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উপমেয়কে 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যদি উপমান বলে প্রবল সংশয় দেখা 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দেয়, তবে </a:t>
            </a:r>
            <a:r>
              <a:rPr lang="en-US" sz="2400" dirty="0">
                <a:latin typeface="Kalpurush" panose="02000600000000000000" pitchFamily="2" charset="0"/>
                <a:cs typeface="Kalpurush" panose="02000600000000000000" pitchFamily="2" charset="0"/>
              </a:rPr>
              <a:t>উৎপ্রেক্ষা অলংকার </a:t>
            </a:r>
            <a:r>
              <a:rPr lang="en-US" sz="2400" dirty="0" smtClean="0">
                <a:latin typeface="Kalpurush" panose="02000600000000000000" pitchFamily="2" charset="0"/>
                <a:cs typeface="Kalpurush" panose="02000600000000000000" pitchFamily="2" charset="0"/>
              </a:rPr>
              <a:t>হয়। </a:t>
            </a:r>
            <a:endParaRPr lang="en-US" sz="2400" dirty="0"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609600"/>
            <a:ext cx="8127546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endParaRPr lang="bn-BD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just"/>
            <a:endParaRPr lang="bn-BD" sz="3600" dirty="0" smtClean="0">
              <a:solidFill>
                <a:schemeClr val="tx1">
                  <a:lumMod val="95000"/>
                  <a:lumOff val="5000"/>
                </a:schemeClr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just"/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উৎপ্রেক্ষার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প্রকারভেদ</a:t>
            </a:r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– </a:t>
            </a:r>
          </a:p>
          <a:p>
            <a:pPr algn="just"/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      </a:t>
            </a:r>
            <a:r>
              <a:rPr lang="bn-BD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      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উৎপ্রেক্ষা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প্রধানত দুই প্রকার –</a:t>
            </a:r>
          </a:p>
          <a:p>
            <a:pPr algn="just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ক) বাচ্যোৎপ্রেক্ষা। </a:t>
            </a:r>
          </a:p>
          <a:p>
            <a:pPr algn="just"/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খ) প্রতীয়মান–উৎপ্রেক্ষা।  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1" y="990600"/>
            <a:ext cx="8534400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BD" sz="2800" dirty="0" smtClean="0">
              <a:solidFill>
                <a:schemeClr val="accent2">
                  <a:lumMod val="50000"/>
                </a:schemeClr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endParaRPr lang="bn-BD" sz="2800" dirty="0" smtClean="0">
              <a:solidFill>
                <a:schemeClr val="accent2">
                  <a:lumMod val="50000"/>
                </a:schemeClr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বাচ্যোৎপ্রেক্ষা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-  </a:t>
            </a:r>
            <a:endParaRPr lang="bn-BD" sz="2800" dirty="0" smtClean="0">
              <a:solidFill>
                <a:schemeClr val="accent2">
                  <a:lumMod val="50000"/>
                </a:schemeClr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r>
              <a:rPr lang="bn-BD" sz="28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             উপমেয়কে উপমান বলে প্রবল সংশয় হলে এবং সংশয়সূচক শব্দটি স্পষ্টভাবে উল্লেখ করা হলে </a:t>
            </a:r>
            <a:r>
              <a:rPr lang="en-US" sz="2800" dirty="0" err="1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বাচ্যোৎপ্রেক্ষা</a:t>
            </a:r>
            <a:r>
              <a:rPr lang="bn-BD" sz="28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বলে।</a:t>
            </a:r>
          </a:p>
          <a:p>
            <a:endParaRPr lang="bn-BD" sz="2800" dirty="0" smtClean="0">
              <a:solidFill>
                <a:schemeClr val="accent2">
                  <a:lumMod val="50000"/>
                </a:schemeClr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r>
              <a:rPr lang="bn-BD" sz="28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     যেমন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: </a:t>
            </a:r>
            <a:r>
              <a:rPr lang="bn-BD" sz="28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‘সীতা হারা আমি যেন মনিহারা ফণী।’ </a:t>
            </a:r>
          </a:p>
          <a:p>
            <a:r>
              <a:rPr lang="bn-BD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143000"/>
            <a:ext cx="8534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প্রতীয়মান–উৎপ্রেক্ষা</a:t>
            </a:r>
            <a:r>
              <a:rPr lang="bn-BD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- </a:t>
            </a:r>
          </a:p>
          <a:p>
            <a:pPr algn="just"/>
            <a:r>
              <a:rPr lang="bn-BD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                  উপমেয়কে উপমান বলে প্রবল সংশয় হলে এবং সংশয়সূচক শব্দটির স্পষ্টভাবে উল্লেখ না করা হলে </a:t>
            </a:r>
            <a:r>
              <a:rPr lang="en-US" sz="3600" dirty="0" err="1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প্রতীয়মান–উৎপ্রেক্ষা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</a:t>
            </a:r>
            <a:r>
              <a:rPr lang="bn-BD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বলে।</a:t>
            </a:r>
          </a:p>
          <a:p>
            <a:pPr algn="just"/>
            <a:endParaRPr lang="bn-BD" sz="3600" dirty="0" smtClean="0">
              <a:solidFill>
                <a:schemeClr val="accent2">
                  <a:lumMod val="50000"/>
                </a:schemeClr>
              </a:solidFill>
              <a:latin typeface="Kalpurush" panose="02000600000000000000" pitchFamily="2" charset="0"/>
              <a:cs typeface="Kalpurush" panose="02000600000000000000" pitchFamily="2" charset="0"/>
            </a:endParaRPr>
          </a:p>
          <a:p>
            <a:pPr algn="just"/>
            <a:r>
              <a:rPr lang="bn-BD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 যেমন- ‘ বাইরে আলো দুষ্টু ছেলে</a:t>
            </a:r>
          </a:p>
          <a:p>
            <a:pPr algn="just"/>
            <a:r>
              <a:rPr lang="bn-BD" sz="3600" dirty="0" smtClean="0">
                <a:solidFill>
                  <a:schemeClr val="accent2">
                    <a:lumMod val="50000"/>
                  </a:schemeClr>
                </a:solidFill>
                <a:latin typeface="Kalpurush" panose="02000600000000000000" pitchFamily="2" charset="0"/>
                <a:cs typeface="Kalpurush" panose="02000600000000000000" pitchFamily="2" charset="0"/>
              </a:rPr>
              <a:t>            মাঠে মাঠে বেড়ায় খেলে।’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599" y="2590800"/>
            <a:ext cx="79248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8000" dirty="0" smtClean="0">
                <a:latin typeface="Kalpurush" pitchFamily="2" charset="0"/>
                <a:cs typeface="Kalpurush" pitchFamily="2" charset="0"/>
              </a:rPr>
              <a:t>ধন্যবাদ। </a:t>
            </a:r>
            <a:endParaRPr lang="en-US" sz="8000" dirty="0">
              <a:latin typeface="Kalpurush" pitchFamily="2" charset="0"/>
              <a:cs typeface="Kalpurus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134</Words>
  <Application>WPS Presentation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18</cp:revision>
  <dcterms:created xsi:type="dcterms:W3CDTF">2021-09-24T14:28:00Z</dcterms:created>
  <dcterms:modified xsi:type="dcterms:W3CDTF">2022-03-07T14:38:04Z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69DAEFC56EAC43E495C5CF3E3C8610D1</vt:lpwstr>
  </property>
  <property fmtid="{D5CDD505-2E9C-101B-9397-08002B2CF9AE}" pid="3" name="KSOProductBuildVer">
    <vt:lpwstr>1033-11.2.0.10296</vt:lpwstr>
  </property>
</Properties>
</file>